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0" r:id="rId18"/>
    <p:sldId id="271" r:id="rId19"/>
    <p:sldId id="282" r:id="rId20"/>
    <p:sldId id="281" r:id="rId21"/>
    <p:sldId id="284" r:id="rId22"/>
    <p:sldId id="283" r:id="rId23"/>
    <p:sldId id="292" r:id="rId24"/>
    <p:sldId id="293" r:id="rId25"/>
    <p:sldId id="294" r:id="rId26"/>
    <p:sldId id="295" r:id="rId27"/>
    <p:sldId id="275" r:id="rId28"/>
    <p:sldId id="263" r:id="rId29"/>
    <p:sldId id="267" r:id="rId30"/>
    <p:sldId id="287" r:id="rId31"/>
    <p:sldId id="272" r:id="rId32"/>
    <p:sldId id="264" r:id="rId33"/>
    <p:sldId id="266" r:id="rId34"/>
    <p:sldId id="296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604"/>
  </p:normalViewPr>
  <p:slideViewPr>
    <p:cSldViewPr snapToGrid="0" snapToObjects="1">
      <p:cViewPr varScale="1">
        <p:scale>
          <a:sx n="96" d="100"/>
          <a:sy n="96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technetwork/pt/java/javase/downloads/jdk8-downloads-2133151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Robol - </a:t>
            </a:r>
            <a:r>
              <a:rPr lang="en-US" sz="2000" b="1" dirty="0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way to fail an intention is by returning a next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as step-executing method or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 (e.g. from another intention or a maintenance condition)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blackbox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blackbox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/>
              <a:t>retry-on-failure </a:t>
            </a:r>
            <a:r>
              <a:rPr lang="en-US" dirty="0"/>
              <a:t>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Logger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agent, </a:t>
            </a:r>
            <a:r>
              <a:rPr lang="it-IT" sz="2800" dirty="0"/>
              <a:t>… </a:t>
            </a:r>
            <a:r>
              <a:rPr lang="it-IT" sz="2800" dirty="0" err="1"/>
              <a:t>string</a:t>
            </a:r>
            <a:r>
              <a:rPr lang="it-IT" sz="2800" dirty="0"/>
              <a:t> … )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r>
              <a:rPr lang="en-US" dirty="0"/>
              <a:t>There are some GUIs that will be described later</a:t>
            </a:r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3 Eclipse projects in three repositories: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Core of the </a:t>
            </a:r>
            <a:r>
              <a:rPr lang="en-US" dirty="0">
                <a:solidFill>
                  <a:srgbClr val="FF0000"/>
                </a:solidFill>
              </a:rPr>
              <a:t>multi-agent system </a:t>
            </a:r>
            <a:r>
              <a:rPr lang="en-US" dirty="0"/>
              <a:t>(Do changes only in the case of bugs)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Generic goals and intentions </a:t>
            </a:r>
            <a:r>
              <a:rPr lang="en-US" dirty="0"/>
              <a:t>(you could need to add goals and intentions)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https://github.com/marcorobol/AoseDevKit2018-Generic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example in the </a:t>
            </a:r>
            <a:r>
              <a:rPr lang="en-US" dirty="0">
                <a:solidFill>
                  <a:srgbClr val="FF0000"/>
                </a:solidFill>
              </a:rPr>
              <a:t>blocks-world</a:t>
            </a:r>
            <a:r>
              <a:rPr lang="en-US" dirty="0"/>
              <a:t> domain (work here or on a copy)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Fork the repositories in your github account before cloning them locally.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Prerequisites: </a:t>
            </a:r>
            <a:r>
              <a:rPr lang="en-US" dirty="0">
                <a:hlinkClick r:id="rId2"/>
              </a:rPr>
              <a:t>Git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Eclipse</a:t>
            </a:r>
            <a:r>
              <a:rPr lang="en-US" dirty="0"/>
              <a:t> + </a:t>
            </a:r>
            <a:r>
              <a:rPr lang="en-US" dirty="0">
                <a:hlinkClick r:id="rId4"/>
              </a:rPr>
              <a:t>JDK 1.8</a:t>
            </a:r>
            <a:endParaRPr lang="en-US" dirty="0"/>
          </a:p>
          <a:p>
            <a:r>
              <a:rPr lang="en-US" dirty="0"/>
              <a:t>Clone the 3 repositories: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git clone xxx</a:t>
            </a:r>
          </a:p>
          <a:p>
            <a:r>
              <a:rPr lang="en-US" dirty="0"/>
              <a:t>Import the projects in Eclipse: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File -&gt; Import -&gt; Existing Projects into Workspace</a:t>
            </a:r>
          </a:p>
          <a:p>
            <a:r>
              <a:rPr lang="en-US" dirty="0"/>
              <a:t>[Only for Linux/Mac users] Give execution permission to blackbox executable in the folder 2018-AoseDevKit-Blocksworld/blackbox: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+x blackbox</a:t>
            </a:r>
          </a:p>
          <a:p>
            <a:r>
              <a:rPr lang="en-US" dirty="0"/>
              <a:t>[Only if you have multiple versions of Java] In the case Eclipse detects errors in the projects, right click on each of them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Properties -&gt; Java Compiler -&gt; Enable project specific setting -&gt; Compiler 1.8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or in the Eclipse preferences set default compiler to Java 1.8 </a:t>
            </a:r>
          </a:p>
          <a:p>
            <a:r>
              <a:rPr lang="en-US" dirty="0"/>
              <a:t>To run the </a:t>
            </a:r>
            <a:r>
              <a:rPr lang="en-US" dirty="0" err="1"/>
              <a:t>blocksworld</a:t>
            </a:r>
            <a:r>
              <a:rPr lang="en-US" dirty="0"/>
              <a:t> example, in the project AoseDevKit2018-Blocksworld right click on file unitn.adk2018.blocksworld.</a:t>
            </a:r>
            <a:r>
              <a:rPr lang="en-US" dirty="0">
                <a:solidFill>
                  <a:srgbClr val="FF0000"/>
                </a:solidFill>
              </a:rPr>
              <a:t>BlocksworldLauncher</a:t>
            </a:r>
            <a:r>
              <a:rPr lang="en-US" dirty="0"/>
              <a:t>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Run as -&gt; Java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>
            <a:normAutofit/>
          </a:bodyPr>
          <a:lstStyle/>
          <a:p>
            <a:r>
              <a:rPr lang="en-US" dirty="0"/>
              <a:t>Multi-agent system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66" y="1825625"/>
            <a:ext cx="8498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Core of our multi-threading MAS</a:t>
            </a:r>
          </a:p>
          <a:p>
            <a:r>
              <a:rPr lang="en-US" dirty="0"/>
              <a:t>Domain-independent</a:t>
            </a:r>
          </a:p>
          <a:p>
            <a:r>
              <a:rPr lang="it-IT" dirty="0"/>
              <a:t>M</a:t>
            </a:r>
            <a:r>
              <a:rPr lang="en-US" dirty="0" err="1"/>
              <a:t>ake</a:t>
            </a:r>
            <a:r>
              <a:rPr lang="en-US" dirty="0"/>
              <a:t> changes to this code only in the case of bugs!</a:t>
            </a:r>
          </a:p>
          <a:p>
            <a:r>
              <a:rPr lang="en-US" dirty="0"/>
              <a:t>In the case of bugs, let us know or fix them and do a pull request</a:t>
            </a:r>
          </a:p>
          <a:p>
            <a:r>
              <a:rPr lang="en-US" dirty="0"/>
              <a:t>APIs: Agent and Environment classes</a:t>
            </a:r>
          </a:p>
          <a:p>
            <a:r>
              <a:rPr lang="it-IT" dirty="0"/>
              <a:t>Abstract classes to be </a:t>
            </a:r>
            <a:r>
              <a:rPr lang="it-IT" dirty="0" err="1"/>
              <a:t>extended</a:t>
            </a:r>
            <a:r>
              <a:rPr lang="it-IT" dirty="0"/>
              <a:t>: Goal, I</a:t>
            </a:r>
            <a:r>
              <a:rPr lang="en-US" dirty="0" err="1"/>
              <a:t>nformMessage</a:t>
            </a:r>
            <a:r>
              <a:rPr lang="en-US" dirty="0"/>
              <a:t>, </a:t>
            </a:r>
            <a:r>
              <a:rPr lang="en-US" dirty="0" err="1"/>
              <a:t>RequestMessage</a:t>
            </a:r>
            <a:r>
              <a:rPr lang="en-US" dirty="0"/>
              <a:t>, Intention, </a:t>
            </a:r>
            <a:r>
              <a:rPr lang="en-US" dirty="0" err="1"/>
              <a:t>PddlAction</a:t>
            </a: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06" y="365125"/>
            <a:ext cx="7548465" cy="1325563"/>
          </a:xfrm>
        </p:spPr>
        <p:txBody>
          <a:bodyPr>
            <a:normAutofit/>
          </a:bodyPr>
          <a:lstStyle/>
          <a:p>
            <a:r>
              <a:rPr lang="en-US" dirty="0"/>
              <a:t>Goals and intentions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705" y="1825625"/>
            <a:ext cx="806009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agents, messages/goals and intentions</a:t>
            </a:r>
          </a:p>
          <a:p>
            <a:r>
              <a:rPr lang="en-US" dirty="0"/>
              <a:t>Domain-independent</a:t>
            </a:r>
          </a:p>
          <a:p>
            <a:r>
              <a:rPr lang="en-US" dirty="0"/>
              <a:t>You could need to add new goals or intentions</a:t>
            </a:r>
            <a:br>
              <a:rPr lang="en-US" dirty="0"/>
            </a:br>
            <a:r>
              <a:rPr lang="en-US" sz="2000" dirty="0"/>
              <a:t>(just be sure that they are domain-independent)</a:t>
            </a:r>
            <a:endParaRPr lang="en-US" dirty="0"/>
          </a:p>
          <a:p>
            <a:r>
              <a:rPr lang="en-US" dirty="0"/>
              <a:t>In the case of bugs, let us know or fix them and do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5" y="206469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5" y="365125"/>
            <a:ext cx="7621554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Blocksworld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5" y="2141537"/>
            <a:ext cx="7621554" cy="406332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example in the blocks-world domain</a:t>
            </a:r>
          </a:p>
          <a:p>
            <a:r>
              <a:rPr lang="en-US" dirty="0"/>
              <a:t>Domain-specific</a:t>
            </a:r>
          </a:p>
          <a:p>
            <a:r>
              <a:rPr lang="en-US" dirty="0" err="1"/>
              <a:t>Pddl</a:t>
            </a:r>
            <a:r>
              <a:rPr lang="en-US" dirty="0"/>
              <a:t> domain file + java version of </a:t>
            </a:r>
            <a:r>
              <a:rPr lang="en-US" dirty="0" err="1"/>
              <a:t>pddl</a:t>
            </a:r>
            <a:r>
              <a:rPr lang="en-US" dirty="0"/>
              <a:t> actions</a:t>
            </a:r>
          </a:p>
          <a:p>
            <a:r>
              <a:rPr lang="en-US" dirty="0"/>
              <a:t>Domain-specific intentions for the “</a:t>
            </a:r>
            <a:r>
              <a:rPr lang="en-US" dirty="0" err="1"/>
              <a:t>PddlStep_goal</a:t>
            </a:r>
            <a:r>
              <a:rPr lang="en-US" dirty="0"/>
              <a:t>”</a:t>
            </a:r>
          </a:p>
          <a:p>
            <a:r>
              <a:rPr lang="en-US" dirty="0"/>
              <a:t>To start, run the </a:t>
            </a:r>
            <a:r>
              <a:rPr lang="en-US" dirty="0" err="1"/>
              <a:t>BlocksworldLaucher</a:t>
            </a:r>
            <a:endParaRPr lang="en-US" dirty="0"/>
          </a:p>
          <a:p>
            <a:r>
              <a:rPr lang="en-US" dirty="0"/>
              <a:t>Work on this project if you extend this domain</a:t>
            </a:r>
          </a:p>
          <a:p>
            <a:r>
              <a:rPr lang="en-US" dirty="0"/>
              <a:t>Create a copy of the project for other domains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4924B-1B3F-477D-93E7-D89C77D6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1CB8B-EE2A-4C8B-8F2C-7FC61145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73"/>
            <a:ext cx="10515600" cy="24003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First columns of the logs are dedicated to represent a sort of GANTT diagram placed vertically</a:t>
            </a:r>
          </a:p>
          <a:p>
            <a:r>
              <a:rPr lang="en-US" dirty="0"/>
              <a:t>The logger can be configured to set the size of this columns and the number of agents and intentions supported</a:t>
            </a:r>
          </a:p>
          <a:p>
            <a:r>
              <a:rPr lang="en-US" dirty="0"/>
              <a:t>In the example of above, three robots are running. In r2 a single intention is alive probably waiting for something. In r1 the </a:t>
            </a:r>
            <a:r>
              <a:rPr lang="en-US" dirty="0" err="1"/>
              <a:t>PostmanOneRequestAtTime</a:t>
            </a:r>
            <a:r>
              <a:rPr lang="en-US" dirty="0"/>
              <a:t> intention is logging some messages in the first two lines, and then it starts a Request intention and </a:t>
            </a:r>
            <a:r>
              <a:rPr lang="en-US" dirty="0" err="1"/>
              <a:t>ReachPddlGoal</a:t>
            </a:r>
            <a:r>
              <a:rPr lang="en-US" dirty="0"/>
              <a:t> intention. Something similar happens for the env agent.</a:t>
            </a:r>
            <a:endParaRPr lang="en-US" u="sng" dirty="0"/>
          </a:p>
          <a:p>
            <a:r>
              <a:rPr lang="en-US" dirty="0"/>
              <a:t>Intentions are assigned with an incremental id unique in the simulation.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A1296-F9CA-4FDD-98D6-DD8BBB6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B2C79-5F4D-4DE3-89E5-3EBD3C9F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21F93-452F-4BEC-B162-BE8557F6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1A312-063F-4045-B00A-CDCBC48A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41" y="3866265"/>
            <a:ext cx="11405118" cy="2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03BC0-B5F7-4FD0-9230-A0420B3A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602DB-3B22-44AD-A60A-60846180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gui</a:t>
            </a:r>
            <a:r>
              <a:rPr lang="it-IT" dirty="0"/>
              <a:t> for </a:t>
            </a:r>
            <a:r>
              <a:rPr lang="it-IT" dirty="0" err="1"/>
              <a:t>controlling</a:t>
            </a:r>
            <a:r>
              <a:rPr lang="it-IT" dirty="0"/>
              <a:t> the </a:t>
            </a:r>
            <a:r>
              <a:rPr lang="it-IT" dirty="0" err="1"/>
              <a:t>simulation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timeline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374DC-9F08-4DE0-99A3-24AE59F1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EEEDF-F240-4C85-AECA-D9B8CB97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2AF53-3317-4660-B0C8-7FA59F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B9150F-923E-4E74-9CFC-D86B6B3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86" y="2800454"/>
            <a:ext cx="7197014" cy="32200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E59561-9D88-4B09-8576-82D6C9BE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1646238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(must be 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A05-FB8B-B24D-B885-B1EF1802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7ECF-8C4C-384B-A6FE-A54147B9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9A1D-1C12-DF4E-B3D0-65EA7BBB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1175-CE41-8049-8306-E099FE68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35A0-CB91-E14C-8534-B896C0C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42E-DDB0-DA43-A034-0A9D81C4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(Easy) Extending / changing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4EB-11E0-DA40-8B13-EA0F376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Support a new domain </a:t>
            </a:r>
          </a:p>
          <a:p>
            <a:pPr lvl="1"/>
            <a:r>
              <a:rPr lang="en-US" dirty="0"/>
              <a:t>You may take inspiration from one of the examples distributed with </a:t>
            </a:r>
            <a:r>
              <a:rPr lang="en-US" dirty="0" err="1"/>
              <a:t>blackbox</a:t>
            </a:r>
            <a:endParaRPr lang="en-US" dirty="0"/>
          </a:p>
          <a:p>
            <a:pPr lvl="1"/>
            <a:r>
              <a:rPr lang="en-US" dirty="0"/>
              <a:t>Show: new types of actions, new types of sensing,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different agent types with different domains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5BEE-EA76-3941-B6B8-0DFEC911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A4C3-D5EB-E247-9FC3-357F3490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09E7-0722-1340-B49C-0459791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2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D0B-7FC2-3748-A93C-7CFE4A1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(Medium) Introduce MAS and multi-goals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0616-BABE-D545-BC4A-D61CCA87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a “coordinator” agent, with prebuilt logic (intentions), and direct requests to it rather than “working” agents. Manage:</a:t>
            </a:r>
          </a:p>
          <a:p>
            <a:pPr lvl="1"/>
            <a:r>
              <a:rPr lang="en-US" dirty="0"/>
              <a:t>Requests that can be performed in parallel</a:t>
            </a:r>
          </a:p>
          <a:p>
            <a:pPr lvl="1"/>
            <a:r>
              <a:rPr lang="en-US" dirty="0"/>
              <a:t>Requests that require 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a temporary change of objectives. For instance, ask A to stack a set of blocks; B starts just after but with one of the same blocks of A; let A be interrupted when requested, help B to build his stack first, then restart (by dismantling B’s stack)</a:t>
            </a:r>
          </a:p>
          <a:p>
            <a:pPr lvl="1"/>
            <a:r>
              <a:rPr lang="en-US" dirty="0"/>
              <a:t>Requires introspection, a way to suspend a plan or to delay a goal, coordination on priority and completion of tasks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E80-A2E9-C749-AD0D-C6A3A2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DEB2-6518-3E40-9190-BEBE3811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640A-FCFE-7748-8427-0DC5AEA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CB43-A963-6347-99BF-77ACF2F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(Medium-hard) Improve BDI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5A7E-6F83-074A-A939-4E1537F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BDI-style retry on failure (see </a:t>
            </a:r>
            <a:r>
              <a:rPr lang="en-US" dirty="0" err="1"/>
              <a:t>pushGoal</a:t>
            </a:r>
            <a:r>
              <a:rPr lang="en-US" dirty="0"/>
              <a:t>, </a:t>
            </a:r>
            <a:r>
              <a:rPr lang="en-US" dirty="0" err="1"/>
              <a:t>doBDIMetaReasoning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Reach PDDL goals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all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more sophisticated multi-goal management, with a set of features that may include: priorities; ability to delay goals until condition reached; pause of execution of an intention and restarts; meta-rules identifying conflicts…</a:t>
            </a:r>
          </a:p>
          <a:p>
            <a:pPr lvl="1"/>
            <a:r>
              <a:rPr lang="en-US" dirty="0"/>
              <a:t>Start by designing a domain and a set of goals where conflicts and multitask are required</a:t>
            </a:r>
          </a:p>
          <a:p>
            <a:pPr lvl="1"/>
            <a:r>
              <a:rPr lang="en-US" dirty="0"/>
              <a:t>You may define a taxonomy of goals and corresponding PDDL clauses, rather than work directly in PDDL (much more user-friendly, goals themselves may be results of reasoning)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combination with sensing changes:</a:t>
            </a:r>
          </a:p>
          <a:p>
            <a:pPr lvl="1"/>
            <a:r>
              <a:rPr lang="en-US" dirty="0"/>
              <a:t>Better maintenance conditions: fail a plan when sensing reports </a:t>
            </a:r>
            <a:r>
              <a:rPr lang="en-US" dirty="0" err="1"/>
              <a:t>unreacheable</a:t>
            </a:r>
            <a:r>
              <a:rPr lang="en-US" dirty="0"/>
              <a:t> action / goal or already failed</a:t>
            </a:r>
          </a:p>
          <a:p>
            <a:pPr lvl="1"/>
            <a:r>
              <a:rPr lang="en-US" dirty="0" err="1"/>
              <a:t>Replan</a:t>
            </a:r>
            <a:r>
              <a:rPr lang="en-US" dirty="0"/>
              <a:t> on any unexpected change (i.e. not the </a:t>
            </a:r>
            <a:r>
              <a:rPr lang="en-US" dirty="0" err="1"/>
              <a:t>postconditions</a:t>
            </a:r>
            <a:r>
              <a:rPr lang="en-US" dirty="0"/>
              <a:t> of current actions)</a:t>
            </a:r>
          </a:p>
          <a:p>
            <a:pPr lvl="1"/>
            <a:r>
              <a:rPr lang="en-US" dirty="0"/>
              <a:t>Other conditions you may think of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02C2-00EE-AF41-8ED4-442E18D8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1774-B813-6644-A804-80E3D7D2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A996-20A8-7D4D-A227-F10DAB41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B56-2C66-A145-9722-E08B9100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“ideal”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4399-C6FF-9148-BB97-E0CABB72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one easy, one medium, and one hard task</a:t>
            </a:r>
          </a:p>
          <a:p>
            <a:r>
              <a:rPr lang="en-US" dirty="0"/>
              <a:t>For instance: create a new domain, put a team of agents doing different things, give them multiple tasks in parallel that may require prioritization or solution of conflicts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AFB1-8BCA-B04A-AF35-5EED4A63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B251-80D1-0345-823B-764473C7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5FB9-3199-BC41-B46D-120F8477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9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5434</TotalTime>
  <Words>3110</Words>
  <Application>Microsoft Macintosh PowerPoint</Application>
  <PresentationFormat>Widescreen</PresentationFormat>
  <Paragraphs>413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PowerPoint Presentation</vt:lpstr>
      <vt:lpstr>PowerPoint Presentation</vt:lpstr>
      <vt:lpstr>PowerPoint Presentation</vt:lpstr>
      <vt:lpstr>Setting up the simulation: PDDL domain and the Environment agent</vt:lpstr>
      <vt:lpstr>Setting up the simulation: Constructing a (domain-specific) agent</vt:lpstr>
      <vt:lpstr>PowerPoint Presentation</vt:lpstr>
      <vt:lpstr>An intention in summary</vt:lpstr>
      <vt:lpstr>Using dynamic PDDL planning rather than BDI procedures</vt:lpstr>
      <vt:lpstr>PowerPoint Presentation</vt:lpstr>
      <vt:lpstr>PowerPoint Presentation</vt:lpstr>
      <vt:lpstr>From messages to goals</vt:lpstr>
      <vt:lpstr>Agent communication, in-memory style</vt:lpstr>
      <vt:lpstr>Supporting BDI meta-reasoning</vt:lpstr>
      <vt:lpstr>Debugging &amp; Tracing tools</vt:lpstr>
      <vt:lpstr>Demonstrating results</vt:lpstr>
      <vt:lpstr>Source code organization</vt:lpstr>
      <vt:lpstr>Github</vt:lpstr>
      <vt:lpstr>Installing and running</vt:lpstr>
      <vt:lpstr>Multi-agent system project</vt:lpstr>
      <vt:lpstr>Goals and intentions project</vt:lpstr>
      <vt:lpstr>The Blocksworld project</vt:lpstr>
      <vt:lpstr>Logger</vt:lpstr>
      <vt:lpstr>GUIs</vt:lpstr>
      <vt:lpstr>Exercises</vt:lpstr>
      <vt:lpstr>Exercises: Basics</vt:lpstr>
      <vt:lpstr>Exercises: Review sensing</vt:lpstr>
      <vt:lpstr>Project suggestions</vt:lpstr>
      <vt:lpstr>(Easy) Extending / changing domain</vt:lpstr>
      <vt:lpstr>(Medium) Introduce MAS and multi-goals management</vt:lpstr>
      <vt:lpstr>(Medium-hard) Improve BDI management</vt:lpstr>
      <vt:lpstr>The “ideal” project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Paolo Busetta</cp:lastModifiedBy>
  <cp:revision>305</cp:revision>
  <dcterms:created xsi:type="dcterms:W3CDTF">2018-03-08T13:44:22Z</dcterms:created>
  <dcterms:modified xsi:type="dcterms:W3CDTF">2018-05-05T10:10:02Z</dcterms:modified>
</cp:coreProperties>
</file>